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66" r:id="rId7"/>
    <p:sldId id="261" r:id="rId8"/>
    <p:sldId id="262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41"/>
  </p:normalViewPr>
  <p:slideViewPr>
    <p:cSldViewPr snapToGrid="0">
      <p:cViewPr varScale="1">
        <p:scale>
          <a:sx n="93" d="100"/>
          <a:sy n="93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2D67-3625-791D-05FA-6A2D01FCE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4EEA4-2C12-DAAE-3DB6-6FF0FD224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F7360-505D-695E-8AD1-EAEA75EC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15D9-1CF1-1490-EA60-AEB23E35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E29D-49CB-9D0D-78AB-6A704612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78D-DE7F-B6FA-8ABE-4C777F8A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FA767-A117-A15B-EBF6-5DED8C498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EA06-97AE-7B84-C727-BE7B20C0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C53ED-85E2-C1EF-9E2A-8057A859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C385-3756-0912-3A1E-0B590DB9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8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AE331-7874-BEF8-3ED3-6252DB7B5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B3BEA-B4DA-04C5-E3A4-8EF50F865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2D8A5-2A6A-8B81-65CC-8E6BA7FD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3EDDE-F265-A2A1-1820-5542E33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43334-A587-F027-408D-6AD53F1D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DAC-3064-A4EE-6E16-38753E79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D656B-7D77-32F8-8B61-B145DBC6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9950-D1A1-5B86-92B9-EFA48C82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28274-FE92-CB2D-504F-38BAE321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94719-21FF-6F3D-8D45-693EF6DA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F3B-06DF-EEC6-F727-F770CD5D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C026-0D1E-2D48-3EAE-505753A77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56A0-69BA-1D5B-BA83-94405749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33C27-4414-50E6-5396-D2403714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ABC1-56E3-96A6-65EF-0821D829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A21D-7CF4-6B24-8983-DB510099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9E26-58B0-FF9B-B724-EA83010B2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A133A-67B0-2074-7843-DB56B241A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56BF-7B1E-A513-65E8-D5FB37C6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76818-5677-1542-6D5C-A2AB9B1D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82EA6-F0BE-08B8-70B6-5AE9F32F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6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3817-0157-B337-73AF-9820E6E9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10D16-ADDA-5D1E-9C07-D55D52E15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4139C-3246-4300-BFA5-A70AD87D7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56671-FEC4-3C2A-6E51-E3FA7914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398E6-9424-536A-1894-5C3BD97A2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42DD8-DCB8-4038-62B4-9B53213A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492B3-BBAC-A018-DFA1-7C2A9665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A6568-0DE5-073E-4FA3-066EC960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4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AEA5-2FA4-774F-0C32-17439ECA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858D4-1EEB-0051-04EF-8D962A5C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A2F28-6C56-34C3-8C23-32A791FC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1B9-E618-FC33-D734-3F15D342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8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5CB73-E0C1-61E6-FA50-FBC6446C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FA5D4-7038-7917-D6A1-32FA09C8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9B6AA-B222-C986-C4B6-8F87B133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BC0C-AA16-D7CB-7809-D25376C8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8AFE-5A75-968D-8A03-BE4433CB2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99970-DA12-8C21-839A-91C44463D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8F146-A37A-299D-AA81-E8A7F829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654C0-6F80-E1C9-B3A7-7E17EBC0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76310-D858-A011-37E0-8BAF0B5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8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6BA2-1DDB-7893-8428-859EE581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52207-4432-2256-D81B-945F44AF6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D9900-2DE2-9FDA-4264-11555A6BE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3C52-6550-2F32-B201-68B34AA0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53F65-44F6-54D5-75D6-A92B9072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ADDE3-E139-B165-69D9-FA80073A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8A1E5-A42F-0718-C629-F8522113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50C7B-7A83-6912-E88D-EEBAA981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A66A-5F29-C51B-7F11-51BE09E57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E000F-A668-3842-BABD-EBE7D2E531FB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667C-4ED3-F115-CA1B-15DF2520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D3301-447F-A304-EF28-C1E06B6A1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2433-3105-9945-9294-5F416A46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5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E2B8F4-BE4B-E40C-2E94-FEA43D38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02" y="2657475"/>
            <a:ext cx="9913796" cy="3665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EB010-89DE-64DD-7099-A6CC8B26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87" y="269875"/>
            <a:ext cx="11145793" cy="2387600"/>
          </a:xfrm>
        </p:spPr>
        <p:txBody>
          <a:bodyPr/>
          <a:lstStyle/>
          <a:p>
            <a:r>
              <a:rPr lang="en-US" sz="2800" b="1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How has climate change influenced US weather statistics? </a:t>
            </a:r>
            <a:br>
              <a:rPr lang="en-US" sz="1800" dirty="0">
                <a:solidFill>
                  <a:srgbClr val="2B3A44"/>
                </a:solidFill>
                <a:effectLst/>
                <a:latin typeface="SymbolMT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7BE0F-9D88-83B2-FACA-582CFDC07B3C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544E-5291-42A4-304E-CA3B7587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B0B7D-36FC-1D0A-EAA8-786E973E04D9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2D3CCC-8DFA-A4C4-F0A5-520E120A7C91}"/>
              </a:ext>
            </a:extLst>
          </p:cNvPr>
          <p:cNvSpPr txBox="1">
            <a:spLocks/>
          </p:cNvSpPr>
          <p:nvPr/>
        </p:nvSpPr>
        <p:spPr>
          <a:xfrm>
            <a:off x="838200" y="507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>
                <a:solidFill>
                  <a:srgbClr val="2B3A44"/>
                </a:solidFill>
                <a:latin typeface="Lato" panose="020F0502020204030203" pitchFamily="34" charset="0"/>
              </a:rPr>
              <a:t>Sources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46E0E0-860B-DAA1-D353-8DBC2F19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www.ncei.noaa.gov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/access/search/data-search/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daily-summaries?bbox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=25.856,-80.279,25.694,-80.117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www.kaggle.com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/datasets/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cdminix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/us-drought-meteorological-data</a:t>
            </a:r>
          </a:p>
        </p:txBody>
      </p:sp>
    </p:spTree>
    <p:extLst>
      <p:ext uri="{BB962C8B-B14F-4D97-AF65-F5344CB8AC3E}">
        <p14:creationId xmlns:p14="http://schemas.microsoft.com/office/powerpoint/2010/main" val="93677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9D1C-B0AA-4CF6-31AA-8AA7B8FE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59D-4B96-8F76-E92B-42EC2D9E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Climate change is a ubiquitous topic all around the world </a:t>
            </a:r>
            <a:endParaRPr lang="en-US" sz="2400" dirty="0">
              <a:solidFill>
                <a:srgbClr val="2B3A44"/>
              </a:solidFill>
              <a:effectLst/>
              <a:latin typeface="SymbolMT"/>
            </a:endParaRPr>
          </a:p>
          <a:p>
            <a:r>
              <a:rPr lang="en-US" sz="2400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Main Questions:</a:t>
            </a:r>
          </a:p>
          <a:p>
            <a:pPr lvl="1">
              <a:buFont typeface="Wingdings" pitchFamily="2" charset="2"/>
              <a:buChar char="Ø"/>
            </a:pPr>
            <a:endParaRPr lang="en-US" sz="1400" dirty="0">
              <a:solidFill>
                <a:srgbClr val="2B3A44"/>
              </a:solidFill>
              <a:effectLst/>
              <a:latin typeface="Lato" panose="020F0502020204030203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 Is there a statistically significant difference between recent weather data and weather data collected decades ago? </a:t>
            </a:r>
          </a:p>
          <a:p>
            <a:pPr lvl="1">
              <a:buFont typeface="Wingdings" pitchFamily="2" charset="2"/>
              <a:buChar char="Ø"/>
            </a:pPr>
            <a:endParaRPr lang="en-US" sz="1800" dirty="0">
              <a:solidFill>
                <a:srgbClr val="2B3A44"/>
              </a:solidFill>
              <a:latin typeface="Lato" panose="020F0502020204030203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Does a correlation exist between the climate development in different selected US cities</a:t>
            </a:r>
          </a:p>
          <a:p>
            <a:pPr lvl="1">
              <a:buFont typeface="Wingdings" pitchFamily="2" charset="2"/>
              <a:buChar char="Ø"/>
            </a:pPr>
            <a:endParaRPr lang="en-US" sz="1800" dirty="0">
              <a:solidFill>
                <a:srgbClr val="2B3A44"/>
              </a:solidFill>
              <a:latin typeface="Lato" panose="020F0502020204030203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Can negative developments as droughts be predicted with the available data?</a:t>
            </a:r>
            <a:endParaRPr lang="en-US" sz="1800" dirty="0">
              <a:solidFill>
                <a:srgbClr val="2B3A44"/>
              </a:solidFill>
              <a:effectLst/>
              <a:latin typeface="SymbolMT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3FA00-310D-B776-ACE8-6AED94AB74CC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4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370C-22C4-0E57-7FB6-0A02488A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B7AF-E92B-FEF8-85C8-62EA617D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selecting the topic, the available data was easy to find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number of qualitative datasets available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 two well-apt csv files for hypothesis tests and regression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 in Google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Colab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 Straight-forward data analysis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BFADE-397B-2454-4D1A-040F69A7961F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AF9C-8BE2-8E3B-F9BD-9075DFC1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Mean Average Temperature for Individual US Cities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3D7A8-B647-4460-891A-53DD61331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28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sz="1800" dirty="0"/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Consider monthly measured average temperature (C) for the US cities Miami, New York and Los Angeles</a:t>
                </a:r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Compare time period 1 (1961-1970) and time period 2 (2011-2020)</a:t>
                </a:r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Paired t-test. Set significance level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3D7A8-B647-4460-891A-53DD6133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280" y="1253331"/>
                <a:ext cx="10515600" cy="435133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3009392-D5E0-8056-09AD-744CBD65E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862748"/>
                  </p:ext>
                </p:extLst>
              </p:nvPr>
            </p:nvGraphicFramePr>
            <p:xfrm>
              <a:off x="2032000" y="3541174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03805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7086002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8613406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2659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5895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24.068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11.529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16.895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457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3.424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8.994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3.035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764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25.740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13.075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4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271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- 11.647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- 8.043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- 7.816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0810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1.091 *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−21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3.662 *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1.212 *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DE" sz="1800" b="0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7480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44145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3009392-D5E0-8056-09AD-744CBD65E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862748"/>
                  </p:ext>
                </p:extLst>
              </p:nvPr>
            </p:nvGraphicFramePr>
            <p:xfrm>
              <a:off x="2032000" y="3541174"/>
              <a:ext cx="8128000" cy="2967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03805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7086002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8613406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2659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5895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103333" r="-301250" b="-6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24.068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11.529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16.895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457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210345" r="-301250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3.424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8.994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3.035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764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310345" r="-30125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25.740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13.075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18.017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4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396667" r="-30125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8.673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271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- 11.647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- 8.043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- 7.816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081005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25" t="-593333" r="-20125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593333" r="-10125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593333" r="-125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7480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25" t="-717241" r="-20125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717241" r="-10125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717241" r="-125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44145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01D2669-9020-DF27-57B9-909DB9C125B6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9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2F29A1-EFB5-1FC3-C44E-F69A76898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4604195"/>
              </a:xfrm>
            </p:spPr>
            <p:txBody>
              <a:bodyPr/>
              <a:lstStyle/>
              <a:p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Considered time period: 1951 – 2020</a:t>
                </a:r>
              </a:p>
              <a:p>
                <a:pPr marL="0" indent="0">
                  <a:buNone/>
                </a:pPr>
                <a:r>
                  <a:rPr lang="en-US" sz="2800" dirty="0"/>
                  <a:t>		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: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DE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 0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2F29A1-EFB5-1FC3-C44E-F69A76898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4604195"/>
              </a:xfrm>
              <a:blipFill>
                <a:blip r:embed="rId2"/>
                <a:stretch>
                  <a:fillRect l="-844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BE84FAC-4B99-806F-01E4-A3B7EA39CF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1692944"/>
                  </p:ext>
                </p:extLst>
              </p:nvPr>
            </p:nvGraphicFramePr>
            <p:xfrm>
              <a:off x="682752" y="3063240"/>
              <a:ext cx="9883648" cy="14833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949471">
                      <a:extLst>
                        <a:ext uri="{9D8B030D-6E8A-4147-A177-3AD203B41FA5}">
                          <a16:colId xmlns:a16="http://schemas.microsoft.com/office/drawing/2014/main" val="2282387995"/>
                        </a:ext>
                      </a:extLst>
                    </a:gridCol>
                    <a:gridCol w="2549747">
                      <a:extLst>
                        <a:ext uri="{9D8B030D-6E8A-4147-A177-3AD203B41FA5}">
                          <a16:colId xmlns:a16="http://schemas.microsoft.com/office/drawing/2014/main" val="1124139434"/>
                        </a:ext>
                      </a:extLst>
                    </a:gridCol>
                    <a:gridCol w="2544143">
                      <a:extLst>
                        <a:ext uri="{9D8B030D-6E8A-4147-A177-3AD203B41FA5}">
                          <a16:colId xmlns:a16="http://schemas.microsoft.com/office/drawing/2014/main" val="254275521"/>
                        </a:ext>
                      </a:extLst>
                    </a:gridCol>
                    <a:gridCol w="2840287">
                      <a:extLst>
                        <a:ext uri="{9D8B030D-6E8A-4147-A177-3AD203B41FA5}">
                          <a16:colId xmlns:a16="http://schemas.microsoft.com/office/drawing/2014/main" val="2282998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 – 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 – Los Angeles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 – 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121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Pearson 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0.931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0.729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321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Two-tailed 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7.176 *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−114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3.985 </a:t>
                          </a:r>
                          <a:r>
                            <a:rPr lang="en-US" dirty="0"/>
                            <a:t>*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DE" b="0" smtClean="0">
                                      <a:latin typeface="Cambria Math" panose="02040503050406030204" pitchFamily="18" charset="0"/>
                                    </a:rPr>
                                    <m:t>−140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777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005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BE84FAC-4B99-806F-01E4-A3B7EA39CF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1692944"/>
                  </p:ext>
                </p:extLst>
              </p:nvPr>
            </p:nvGraphicFramePr>
            <p:xfrm>
              <a:off x="682752" y="3063240"/>
              <a:ext cx="9883648" cy="148444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949471">
                      <a:extLst>
                        <a:ext uri="{9D8B030D-6E8A-4147-A177-3AD203B41FA5}">
                          <a16:colId xmlns:a16="http://schemas.microsoft.com/office/drawing/2014/main" val="2282387995"/>
                        </a:ext>
                      </a:extLst>
                    </a:gridCol>
                    <a:gridCol w="2549747">
                      <a:extLst>
                        <a:ext uri="{9D8B030D-6E8A-4147-A177-3AD203B41FA5}">
                          <a16:colId xmlns:a16="http://schemas.microsoft.com/office/drawing/2014/main" val="1124139434"/>
                        </a:ext>
                      </a:extLst>
                    </a:gridCol>
                    <a:gridCol w="2544143">
                      <a:extLst>
                        <a:ext uri="{9D8B030D-6E8A-4147-A177-3AD203B41FA5}">
                          <a16:colId xmlns:a16="http://schemas.microsoft.com/office/drawing/2014/main" val="254275521"/>
                        </a:ext>
                      </a:extLst>
                    </a:gridCol>
                    <a:gridCol w="2840287">
                      <a:extLst>
                        <a:ext uri="{9D8B030D-6E8A-4147-A177-3AD203B41FA5}">
                          <a16:colId xmlns:a16="http://schemas.microsoft.com/office/drawing/2014/main" val="2282998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 – 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 – Los Angeles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 – 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121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Pearson 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0.931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0.729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32150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Two-tailed 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8000" t="-203333" r="-113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8214" t="-203333" r="-89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77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114" t="-313793" r="-21194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8000" t="-313793" r="-113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8214" t="-313793" r="-89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00502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E730AE-F749-8756-DBDF-F3B84834F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74" y="4631616"/>
            <a:ext cx="2439274" cy="1630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112A5-81D3-602D-FDFA-13087AD40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158" y="4631616"/>
            <a:ext cx="2439274" cy="1630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18BDD-3ECE-BD69-8BB5-24B35093F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042" y="4631615"/>
            <a:ext cx="2439275" cy="163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101057-EBAB-5417-FD65-32CDE1460B80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E40215-06F7-0F85-6FF4-28AEE7D5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Correlation of Maximum Temperature for Individual Non-US Cities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7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AF9C-8BE2-8E3B-F9BD-9075DFC1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2B3A44"/>
                </a:solidFill>
                <a:effectLst/>
                <a:latin typeface="Lato" panose="020F0502020204030203" pitchFamily="34" charset="0"/>
              </a:rPr>
              <a:t>Precipitation for Individual US Cities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3D7A8-B647-4460-891A-53DD61331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280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sz="1800" dirty="0"/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Consider the monthly measured precipitation (in) for the US cities Miami, New York and Los Angeles</a:t>
                </a:r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Compare time period 1 (1961-1970) and time period 2 (2011-2020)</a:t>
                </a:r>
              </a:p>
              <a:p>
                <a:r>
                  <a:rPr lang="en-US" sz="1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Paired t-test. Set significance level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3D7A8-B647-4460-891A-53DD6133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280" y="1253331"/>
                <a:ext cx="10515600" cy="4351338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3009392-D5E0-8056-09AD-744CBD65E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490029"/>
                  </p:ext>
                </p:extLst>
              </p:nvPr>
            </p:nvGraphicFramePr>
            <p:xfrm>
              <a:off x="2032000" y="3541174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03805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7086002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8613406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2659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5895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126.322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79.570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24.859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457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114.932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43.253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46.772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764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150.583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95.226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20.075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4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de-DE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120.979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53.000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33.602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271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- 2.272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- 2.751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1.054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0810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0.025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7480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Fail to 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de-DE" b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44145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3009392-D5E0-8056-09AD-744CBD65E0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490029"/>
                  </p:ext>
                </p:extLst>
              </p:nvPr>
            </p:nvGraphicFramePr>
            <p:xfrm>
              <a:off x="2032000" y="3541174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503805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7086002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8613406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726598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New York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 Angeles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58951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103333" r="-301250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126.322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79.570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24.859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9457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210345" r="-301250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114.932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43.253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46.772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7646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300000" r="-30125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150.583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95.226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20.075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4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413793" r="-30125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120.979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53.000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33.602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271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t-statistic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- 2.272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- 2.751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1.054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0810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p-value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0.025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7480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Decision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25" t="-717241" r="-20125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717241" r="-10125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25" t="-717241" r="-125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44145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01D2669-9020-DF27-57B9-909DB9C125B6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7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CF47-60B8-147B-0622-2DF0AA568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3" y="18334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Dataset provides the following columns (time period 2017 – 2018):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BEB2E-9145-AD10-CEC9-5655712CF92B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B8CDC82-EA83-2B0D-83A0-F08A6A6A9F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07904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700" b="1" dirty="0">
                    <a:solidFill>
                      <a:srgbClr val="2B3A44"/>
                    </a:solidFill>
                    <a:latin typeface="Lato" panose="020F0502020204030203" pitchFamily="34" charset="0"/>
                  </a:rPr>
                  <a:t>Regression: Predicting Droughts </a:t>
                </a:r>
                <a:br>
                  <a:rPr lang="en-US" dirty="0"/>
                </a:br>
                <a:r>
                  <a:rPr lang="en-US" sz="2400" dirty="0"/>
                  <a:t>Significance level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B8CDC82-EA83-2B0D-83A0-F08A6A6A9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7904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51CE099-91CA-10AB-DE9D-0AA7BEC22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98525"/>
              </p:ext>
            </p:extLst>
          </p:nvPr>
        </p:nvGraphicFramePr>
        <p:xfrm>
          <a:off x="371473" y="2713579"/>
          <a:ext cx="11358564" cy="29940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39641">
                  <a:extLst>
                    <a:ext uri="{9D8B030D-6E8A-4147-A177-3AD203B41FA5}">
                      <a16:colId xmlns:a16="http://schemas.microsoft.com/office/drawing/2014/main" val="3986226973"/>
                    </a:ext>
                  </a:extLst>
                </a:gridCol>
                <a:gridCol w="2839641">
                  <a:extLst>
                    <a:ext uri="{9D8B030D-6E8A-4147-A177-3AD203B41FA5}">
                      <a16:colId xmlns:a16="http://schemas.microsoft.com/office/drawing/2014/main" val="2784347204"/>
                    </a:ext>
                  </a:extLst>
                </a:gridCol>
                <a:gridCol w="2839641">
                  <a:extLst>
                    <a:ext uri="{9D8B030D-6E8A-4147-A177-3AD203B41FA5}">
                      <a16:colId xmlns:a16="http://schemas.microsoft.com/office/drawing/2014/main" val="454053691"/>
                    </a:ext>
                  </a:extLst>
                </a:gridCol>
                <a:gridCol w="2839641">
                  <a:extLst>
                    <a:ext uri="{9D8B030D-6E8A-4147-A177-3AD203B41FA5}">
                      <a16:colId xmlns:a16="http://schemas.microsoft.com/office/drawing/2014/main" val="1883133086"/>
                    </a:ext>
                  </a:extLst>
                </a:gridCol>
              </a:tblGrid>
              <a:tr h="41723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/ Soil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Measured at 2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Measured at 10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Measured at 50 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891175"/>
                  </a:ext>
                </a:extLst>
              </a:tr>
              <a:tr h="369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Drought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Wind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78585"/>
                  </a:ext>
                </a:extLst>
              </a:tr>
              <a:tr h="369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Fips</a:t>
                      </a:r>
                      <a:r>
                        <a:rPr lang="en-US" dirty="0"/>
                        <a:t> county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 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 Wind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1759"/>
                  </a:ext>
                </a:extLst>
              </a:tr>
              <a:tr h="238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Dew/Frost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Min 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Min Wind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25936"/>
                  </a:ext>
                </a:extLst>
              </a:tr>
              <a:tr h="369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Wet Bulb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Wind Speed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Wind Speed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09833"/>
                  </a:ext>
                </a:extLst>
              </a:tr>
              <a:tr h="369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Surface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Max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78768"/>
                  </a:ext>
                </a:extLst>
              </a:tr>
              <a:tr h="238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Earth Skin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Min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76931"/>
                  </a:ext>
                </a:extLst>
              </a:tr>
              <a:tr h="2384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Temperature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473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544E-5291-42A4-304E-CA3B7587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67D8-52CF-A587-DD7D-880E80042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676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Score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fips</a:t>
                </a:r>
                <a:r>
                  <a:rPr lang="de-DE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date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WS50M_RANGE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67D8-52CF-A587-DD7D-880E80042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6761"/>
                <a:ext cx="10515600" cy="4351338"/>
              </a:xfrm>
              <a:blipFill>
                <a:blip r:embed="rId2"/>
                <a:stretch>
                  <a:fillRect l="-965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D6B0B7D-36FC-1D0A-EAA8-786E973E04D9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2D3CCC-8DFA-A4C4-F0A5-520E120A7C91}"/>
              </a:ext>
            </a:extLst>
          </p:cNvPr>
          <p:cNvSpPr txBox="1">
            <a:spLocks/>
          </p:cNvSpPr>
          <p:nvPr/>
        </p:nvSpPr>
        <p:spPr>
          <a:xfrm>
            <a:off x="838200" y="507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>
                <a:solidFill>
                  <a:srgbClr val="2B3A44"/>
                </a:solidFill>
                <a:latin typeface="Lato" panose="020F0502020204030203" pitchFamily="34" charset="0"/>
              </a:rPr>
              <a:t>First Approach: Using all the Parameter Columns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70472-B0FF-B98F-6E62-0328A3D3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2105908"/>
            <a:ext cx="4433798" cy="1849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91D7D-DAF4-E72D-378F-A5628A29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4110980"/>
            <a:ext cx="4433798" cy="2620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70E9A-127A-8093-DA57-9C149A6A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613" y="2519115"/>
            <a:ext cx="4583514" cy="29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6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544E-5291-42A4-304E-CA3B7587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67D8-52CF-A587-DD7D-880E80042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Score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fips</a:t>
                </a:r>
                <a:r>
                  <a:rPr lang="de-DE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date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* WS10M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67D8-52CF-A587-DD7D-880E80042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965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D6B0B7D-36FC-1D0A-EAA8-786E973E04D9}"/>
              </a:ext>
            </a:extLst>
          </p:cNvPr>
          <p:cNvSpPr/>
          <p:nvPr/>
        </p:nvSpPr>
        <p:spPr>
          <a:xfrm>
            <a:off x="0" y="390144"/>
            <a:ext cx="12192000" cy="48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D3CCC-8DFA-A4C4-F0A5-520E120A7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07904"/>
                <a:ext cx="10515600" cy="16443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700" b="1" dirty="0">
                    <a:solidFill>
                      <a:srgbClr val="2B3A44"/>
                    </a:solidFill>
                    <a:latin typeface="Lato" panose="020F0502020204030203" pitchFamily="34" charset="0"/>
                  </a:rPr>
                  <a:t>Second Approach: Refine the model</a:t>
                </a:r>
              </a:p>
              <a:p>
                <a:pPr algn="ctr"/>
                <a:r>
                  <a:rPr lang="en-US" sz="2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Eliminate all parameters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de-DE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value</m:t>
                    </m:r>
                    <m:r>
                      <a:rPr lang="de-DE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&lt;0.05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D3CCC-8DFA-A4C4-F0A5-520E120A7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7904"/>
                <a:ext cx="10515600" cy="1644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FF3F0BC-EBEC-5A8D-6850-8594245F2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8" y="2546188"/>
            <a:ext cx="4433798" cy="1867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89FD4-2FC2-C271-F15B-43DFD0A53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8" y="4705746"/>
            <a:ext cx="4455242" cy="1628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838139-F50E-D158-1A30-49A88ADD0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945" y="3479936"/>
            <a:ext cx="5207945" cy="18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5916</TotalTime>
  <Words>579</Words>
  <Application>Microsoft Macintosh PowerPoint</Application>
  <PresentationFormat>Widescreen</PresentationFormat>
  <Paragraphs>151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Lato</vt:lpstr>
      <vt:lpstr>SymbolMT</vt:lpstr>
      <vt:lpstr>Wingdings</vt:lpstr>
      <vt:lpstr>Office Theme</vt:lpstr>
      <vt:lpstr>How has climate change influenced US weather statistics?  </vt:lpstr>
      <vt:lpstr>The Purpose</vt:lpstr>
      <vt:lpstr>The Process</vt:lpstr>
      <vt:lpstr>Mean Average Temperature for Individual US Cities </vt:lpstr>
      <vt:lpstr>Correlation of Maximum Temperature for Individual Non-US Cities </vt:lpstr>
      <vt:lpstr>Precipitation for Individual US Cities </vt:lpstr>
      <vt:lpstr>PowerPoint Presentation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Schmid, Julius J.</dc:creator>
  <cp:lastModifiedBy>Schmid, Julius J.</cp:lastModifiedBy>
  <cp:revision>76</cp:revision>
  <dcterms:created xsi:type="dcterms:W3CDTF">2022-10-02T17:43:28Z</dcterms:created>
  <dcterms:modified xsi:type="dcterms:W3CDTF">2022-10-08T21:20:23Z</dcterms:modified>
</cp:coreProperties>
</file>